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33" r:id="rId6"/>
    <p:sldId id="334" r:id="rId7"/>
    <p:sldId id="332" r:id="rId8"/>
    <p:sldId id="331" r:id="rId9"/>
    <p:sldId id="335" r:id="rId10"/>
    <p:sldId id="36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6" r:id="rId27"/>
    <p:sldId id="358" r:id="rId28"/>
    <p:sldId id="359" r:id="rId29"/>
    <p:sldId id="360" r:id="rId30"/>
    <p:sldId id="357" r:id="rId31"/>
    <p:sldId id="351" r:id="rId32"/>
    <p:sldId id="352" r:id="rId33"/>
    <p:sldId id="353" r:id="rId34"/>
    <p:sldId id="354" r:id="rId35"/>
    <p:sldId id="355" r:id="rId36"/>
    <p:sldId id="361" r:id="rId37"/>
    <p:sldId id="3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581C-C4B8-0448-8CED-7757483F236E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971F-8E49-E248-AD22-1AA9EEFC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B971F-8E49-E248-AD22-1AA9EEFCD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62F2-68CF-CF46-AD25-BC02D651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2D714-A4BF-6E4E-8BB3-05C70E29D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E65-D45C-924F-A2DD-0C4B389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F17F-91D1-5648-862A-3BCE2A96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14CD-E9FE-184D-A372-EDFC0C2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289C-3245-0E42-B230-1E02BB69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AC369-EC22-DC4D-BA8F-3767AE63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809E-62A2-6B44-949B-3EEF4FC0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51159-1FD6-904A-9DC0-573A329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4EB-8345-7649-82A7-2027FAF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34D3B-5020-3342-BF10-227D93977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126FA-7B8B-7949-9CDA-865FF1A5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4BB0-8F53-5D4F-809F-0BDD7D7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8D8FE-555C-D442-98D2-D3624BA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F12-604D-7C4D-83E2-17F7D233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F8E6-CFB3-694F-8695-5333EDF8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8EF6-3A34-8943-9A41-60393129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5022-CE66-7644-A035-E065F7C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C2-65A6-244B-A934-43F7E2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DC9B-87BD-3B48-A0A6-260D974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3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2383-3684-E54C-B759-16E5B878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DDA8-8374-754C-B664-5634639B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4EEE-F9E4-EF47-8019-B63D3F35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5DD6-B966-3442-9712-1D84ABEB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ADEC-0B1A-814F-993A-7510AD5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D228-B7CF-2D48-B609-008C76C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9A2-0735-0341-9F86-AE149E6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6-7EC2-AA4A-8694-ECF96E16F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328E-058F-EC4F-A34F-63F52C72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F817D-F574-3A48-BD36-FB6D5F6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B3C3-C233-3344-AC16-8CE87AA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414A-3227-5040-BB61-27A47B87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CB83E-6E69-1B41-A65D-456D493C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70D32-72A4-A14B-91CD-446163F6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13D0-C893-654B-9F81-FFC0E129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A7B7D-85C2-BD4D-9D7D-8FFE9FDF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FAAF6-23E0-D945-A274-BC55152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66D2C-6994-C74A-8401-E94FE451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17285-4628-474A-9E51-A8962667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A7CD-E351-4542-8913-A14F6325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70D02-B528-4C4C-BA09-5DBC84DB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CEA55-F3D1-6A44-BF12-79F2DEDE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EF3A-920F-8941-9BCA-08EA5F8F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1AC4F-5941-C941-B5D5-532BA5F4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D1052-FAE5-2A4D-BE01-0C46087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804BD-3105-6746-B583-FB030EC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F600-5CE1-A045-8B26-E7C5CD7D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7263-4DBF-6E4C-88B9-1AFEDB377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C0635-1B0E-7C4B-B12B-0E6B354AD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4D1C-0162-F34B-9D10-9AF2323F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08FA-0EB1-624B-8A20-9791B85F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3B681-59FB-5444-9F9E-9C4410E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8346-4A2E-C448-9823-C1A3ED20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8262-FDC0-3F4D-87D2-1E4ECBE62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B0ED9-3DEB-774C-9418-028AF94D8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BAD1-58E8-8746-8D87-61511A7F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89A82-7496-AC4E-AB3A-920AF826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ED9B-8E2B-9449-B17C-821B191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BC05-E8F3-F94E-BF88-A765FE90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C5DC-52C0-724C-B2FC-710E77FB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3159-2383-BD4F-AF36-A81B0089B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EEE7-77FE-D245-B7C0-4E13A3DA5842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A2EC-37D1-4243-ABF3-C9889E2DD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1725-3260-1D49-9C27-4028B5307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77F-A0CC-3F44-9D85-DB3551FD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466-99D6-AA48-8A89-EE4060436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ecophysiological</a:t>
            </a:r>
            <a:r>
              <a:rPr lang="en-US" dirty="0"/>
              <a:t> consequences of light variability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732A-026D-414E-9695-923362E7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736"/>
            <a:ext cx="9144000" cy="12180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February 5, 2019</a:t>
            </a:r>
          </a:p>
        </p:txBody>
      </p:sp>
    </p:spTree>
    <p:extLst>
      <p:ext uri="{BB962C8B-B14F-4D97-AF65-F5344CB8AC3E}">
        <p14:creationId xmlns:p14="http://schemas.microsoft.com/office/powerpoint/2010/main" val="245273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841B-EE1F-E54E-B408-DF1FDF77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11" y="1519544"/>
            <a:ext cx="7597876" cy="433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121D-6286-3A4B-9724-E386F898BEE1}"/>
              </a:ext>
            </a:extLst>
          </p:cNvPr>
          <p:cNvSpPr txBox="1"/>
          <p:nvPr/>
        </p:nvSpPr>
        <p:spPr>
          <a:xfrm>
            <a:off x="11069577" y="64886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2043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572-19A2-7641-AE67-DCD94924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 response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49463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C5F16D-F4C3-824F-A54C-A266850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9A3C7-CB8A-CE46-98B6-511C2129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8" y="0"/>
            <a:ext cx="63869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A39A-5A2B-FA4B-AE8E-BCB7A06637FC}"/>
              </a:ext>
            </a:extLst>
          </p:cNvPr>
          <p:cNvSpPr txBox="1"/>
          <p:nvPr/>
        </p:nvSpPr>
        <p:spPr>
          <a:xfrm>
            <a:off x="4647284" y="1189089"/>
            <a:ext cx="241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Rubisco limited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A6F4B-B7C2-3D4B-918B-CC4732A5EAAE}"/>
              </a:ext>
            </a:extLst>
          </p:cNvPr>
          <p:cNvSpPr txBox="1"/>
          <p:nvPr/>
        </p:nvSpPr>
        <p:spPr>
          <a:xfrm>
            <a:off x="8639081" y="973645"/>
            <a:ext cx="352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Electron transport limited</a:t>
            </a:r>
          </a:p>
        </p:txBody>
      </p:sp>
    </p:spTree>
    <p:extLst>
      <p:ext uri="{BB962C8B-B14F-4D97-AF65-F5344CB8AC3E}">
        <p14:creationId xmlns:p14="http://schemas.microsoft.com/office/powerpoint/2010/main" val="391586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A816-C3E6-D649-B30E-9E959663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long-term plant functioning - </a:t>
            </a:r>
            <a:r>
              <a:rPr lang="en-US" dirty="0">
                <a:solidFill>
                  <a:srgbClr val="7030A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37801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</p:spTree>
    <p:extLst>
      <p:ext uri="{BB962C8B-B14F-4D97-AF65-F5344CB8AC3E}">
        <p14:creationId xmlns:p14="http://schemas.microsoft.com/office/powerpoint/2010/main" val="3208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DDBDD-C7D8-BF46-9A42-F0A0E2F8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524680"/>
            <a:ext cx="8984279" cy="58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EE52-2BB3-474E-8F32-844CEC20A620}"/>
              </a:ext>
            </a:extLst>
          </p:cNvPr>
          <p:cNvSpPr txBox="1"/>
          <p:nvPr/>
        </p:nvSpPr>
        <p:spPr>
          <a:xfrm>
            <a:off x="3002508" y="1214651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light acclimated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4481B-5F25-2545-94ED-0C16649F02D9}"/>
              </a:ext>
            </a:extLst>
          </p:cNvPr>
          <p:cNvSpPr txBox="1"/>
          <p:nvPr/>
        </p:nvSpPr>
        <p:spPr>
          <a:xfrm>
            <a:off x="6696896" y="1214651"/>
            <a:ext cx="214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light acclimated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BBD1E-1C45-E943-9A3D-F914ED3B4A23}"/>
              </a:ext>
            </a:extLst>
          </p:cNvPr>
          <p:cNvSpPr txBox="1"/>
          <p:nvPr/>
        </p:nvSpPr>
        <p:spPr>
          <a:xfrm>
            <a:off x="6350425" y="161780"/>
            <a:ext cx="526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216995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34138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0355-1034-2A40-9C21-0AAAEA8C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are thicker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90DED-44CB-D345-8E2B-297D61CC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0" y="1869742"/>
            <a:ext cx="5241620" cy="4839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898EB-8BB4-9446-8A3D-06B4A99764A0}"/>
              </a:ext>
            </a:extLst>
          </p:cNvPr>
          <p:cNvSpPr txBox="1"/>
          <p:nvPr/>
        </p:nvSpPr>
        <p:spPr>
          <a:xfrm>
            <a:off x="4449170" y="1487828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Sun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9C974-EFE1-EC42-AF77-F78AE97CE984}"/>
              </a:ext>
            </a:extLst>
          </p:cNvPr>
          <p:cNvSpPr txBox="1"/>
          <p:nvPr/>
        </p:nvSpPr>
        <p:spPr>
          <a:xfrm>
            <a:off x="6850607" y="1487827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Shade</a:t>
            </a:r>
          </a:p>
        </p:txBody>
      </p:sp>
    </p:spTree>
    <p:extLst>
      <p:ext uri="{BB962C8B-B14F-4D97-AF65-F5344CB8AC3E}">
        <p14:creationId xmlns:p14="http://schemas.microsoft.com/office/powerpoint/2010/main" val="21095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FCB14-12B4-7E43-B9AB-068DD8E0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60CCB-2DAF-7849-A309-518FC021262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33864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03073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1A2-C87C-BE42-A9FC-18D7070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 leaves have more N invested in photosynthesis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E99-2091-4448-953A-9C389FED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594229"/>
            <a:ext cx="4381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ED634-6C59-8045-A99B-A091E3308DC6}"/>
              </a:ext>
            </a:extLst>
          </p:cNvPr>
          <p:cNvSpPr txBox="1"/>
          <p:nvPr/>
        </p:nvSpPr>
        <p:spPr>
          <a:xfrm>
            <a:off x="7397086" y="4380931"/>
            <a:ext cx="380796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Light harvesting (chlorophyll)</a:t>
            </a:r>
          </a:p>
          <a:p>
            <a:r>
              <a:rPr lang="en-US" sz="2400" dirty="0"/>
              <a:t>Electron transport</a:t>
            </a:r>
          </a:p>
          <a:p>
            <a:r>
              <a:rPr lang="en-US" sz="2400" dirty="0"/>
              <a:t>Rubisco</a:t>
            </a:r>
          </a:p>
          <a:p>
            <a:r>
              <a:rPr lang="en-US" sz="2400" dirty="0"/>
              <a:t>Biosynthesis (e.g., DNA)</a:t>
            </a:r>
          </a:p>
          <a:p>
            <a:r>
              <a:rPr lang="en-US" sz="2400" dirty="0"/>
              <a:t>Other (e.g., respiration)</a:t>
            </a:r>
          </a:p>
        </p:txBody>
      </p:sp>
    </p:spTree>
    <p:extLst>
      <p:ext uri="{BB962C8B-B14F-4D97-AF65-F5344CB8AC3E}">
        <p14:creationId xmlns:p14="http://schemas.microsoft.com/office/powerpoint/2010/main" val="274621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67A63-C290-AB4E-BD02-10BF997A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0"/>
            <a:ext cx="4929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6BF8B-3820-004E-9355-DECFA298D1A9}"/>
              </a:ext>
            </a:extLst>
          </p:cNvPr>
          <p:cNvSpPr txBox="1"/>
          <p:nvPr/>
        </p:nvSpPr>
        <p:spPr>
          <a:xfrm>
            <a:off x="382137" y="1828800"/>
            <a:ext cx="27290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Other differences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389551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724-44F4-6A4E-9FCE-5154FE3D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218E-A2E3-9E49-8570-24B8FF490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9E5F-C605-8946-B2BA-CD41A037332B}"/>
              </a:ext>
            </a:extLst>
          </p:cNvPr>
          <p:cNvSpPr txBox="1"/>
          <p:nvPr/>
        </p:nvSpPr>
        <p:spPr>
          <a:xfrm>
            <a:off x="7547211" y="2893325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 much excitement!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32849-5C89-CB44-9DBA-2A64E54CE5DB}"/>
              </a:ext>
            </a:extLst>
          </p:cNvPr>
          <p:cNvCxnSpPr>
            <a:stCxn id="4" idx="1"/>
          </p:cNvCxnSpPr>
          <p:nvPr/>
        </p:nvCxnSpPr>
        <p:spPr>
          <a:xfrm flipH="1">
            <a:off x="5854890" y="3216491"/>
            <a:ext cx="1692321" cy="180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B6-143C-984B-9207-EF87EE1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3832240"/>
            <a:ext cx="4070824" cy="27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169-EA1B-4C49-947D-8802F518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Photoinhibition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5B7F-D33D-B947-BF2E-FF10686D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0688"/>
            <a:ext cx="58928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FC09E-CC39-FE43-98A2-B091986B23E3}"/>
              </a:ext>
            </a:extLst>
          </p:cNvPr>
          <p:cNvSpPr txBox="1"/>
          <p:nvPr/>
        </p:nvSpPr>
        <p:spPr>
          <a:xfrm>
            <a:off x="6305267" y="3089741"/>
            <a:ext cx="544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Excess energy is not dissipated, leading to the creating of ROS that damage photosynthetic complexes, reducing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985454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A48B6-0181-794C-BF72-16F0AE0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0" y="1042347"/>
            <a:ext cx="98933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6A0B-AD0C-0F47-A9F2-C8E2323A39CE}"/>
              </a:ext>
            </a:extLst>
          </p:cNvPr>
          <p:cNvSpPr txBox="1"/>
          <p:nvPr/>
        </p:nvSpPr>
        <p:spPr>
          <a:xfrm>
            <a:off x="2064119" y="4585648"/>
            <a:ext cx="7818102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Translation: lots of Rubisco in the arctic!!</a:t>
            </a:r>
          </a:p>
          <a:p>
            <a:r>
              <a:rPr lang="en-US" sz="3600" dirty="0">
                <a:solidFill>
                  <a:srgbClr val="7030A0"/>
                </a:solidFill>
              </a:rPr>
              <a:t>Why might this be the case?</a:t>
            </a:r>
          </a:p>
        </p:txBody>
      </p:sp>
    </p:spTree>
    <p:extLst>
      <p:ext uri="{BB962C8B-B14F-4D97-AF65-F5344CB8AC3E}">
        <p14:creationId xmlns:p14="http://schemas.microsoft.com/office/powerpoint/2010/main" val="260070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22041-D214-6041-9982-725EA462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240"/>
            <a:ext cx="12192000" cy="8158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C5C7B-AD95-B949-ABE6-90D6A38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3" y="-32377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light availability to plants vary over space and time?</a:t>
            </a:r>
          </a:p>
        </p:txBody>
      </p:sp>
    </p:spTree>
    <p:extLst>
      <p:ext uri="{BB962C8B-B14F-4D97-AF65-F5344CB8AC3E}">
        <p14:creationId xmlns:p14="http://schemas.microsoft.com/office/powerpoint/2010/main" val="215977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059-D1C6-E844-9BC9-13182C24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4AE1-85FD-F542-8635-672B7063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E2462-7B72-8C4E-8371-9EFDB51AA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7" b="48259"/>
          <a:stretch/>
        </p:blipFill>
        <p:spPr>
          <a:xfrm>
            <a:off x="397429" y="1160060"/>
            <a:ext cx="10873597" cy="48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51ADE-1462-1845-87DB-B13491BFFC2D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040101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C5507-BFFD-AB49-B3F8-7D41B36F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46"/>
          <a:stretch/>
        </p:blipFill>
        <p:spPr>
          <a:xfrm>
            <a:off x="2230176" y="900754"/>
            <a:ext cx="7441871" cy="487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E9203-ED68-A743-B44F-831A2B9BB01E}"/>
              </a:ext>
            </a:extLst>
          </p:cNvPr>
          <p:cNvSpPr txBox="1"/>
          <p:nvPr/>
        </p:nvSpPr>
        <p:spPr>
          <a:xfrm>
            <a:off x="10105788" y="6488668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Bauerle</a:t>
            </a:r>
            <a:r>
              <a:rPr lang="en-US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6814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DC5C-FA2A-3748-B38F-62196CC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effects on short-term plant functioning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9474-CB36-5742-85F1-EF114CBE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E7-1B33-6940-A5E7-75AEB014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5B69-6694-AB41-B8C0-008C91268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7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569-728A-6F46-831C-76612C4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D5BAB-5D0F-2743-B8A9-BEEB5701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0" y="1493051"/>
            <a:ext cx="6457060" cy="47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E6A-C735-554E-A8DA-FAB8078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Sunflecks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95AAB-AE9E-8248-8382-F8E3C34C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88" y="215900"/>
            <a:ext cx="6604000" cy="664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6A75-8729-9C48-8F0D-8732CB3BE72F}"/>
              </a:ext>
            </a:extLst>
          </p:cNvPr>
          <p:cNvSpPr txBox="1"/>
          <p:nvPr/>
        </p:nvSpPr>
        <p:spPr>
          <a:xfrm>
            <a:off x="10055966" y="6488668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&amp; Pearcy (2012)</a:t>
            </a:r>
          </a:p>
        </p:txBody>
      </p:sp>
    </p:spTree>
    <p:extLst>
      <p:ext uri="{BB962C8B-B14F-4D97-AF65-F5344CB8AC3E}">
        <p14:creationId xmlns:p14="http://schemas.microsoft.com/office/powerpoint/2010/main" val="111843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4D91-EE76-374B-8666-2F7C96FA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3F4DC-659B-4347-9D5C-025D7D359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1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the most strongly fought-after aboveground resource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ED824-5A8B-CE4F-A82A-36328CEB5A00}"/>
              </a:ext>
            </a:extLst>
          </p:cNvPr>
          <p:cNvSpPr/>
          <p:nvPr/>
        </p:nvSpPr>
        <p:spPr>
          <a:xfrm>
            <a:off x="5208895" y="4230807"/>
            <a:ext cx="677839" cy="21836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4DD8-35E2-4C49-9FD4-6B622FA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aren’t plants taller?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F92324EC-E13D-AA4B-A3B5-C84803DEA73B}"/>
              </a:ext>
            </a:extLst>
          </p:cNvPr>
          <p:cNvSpPr/>
          <p:nvPr/>
        </p:nvSpPr>
        <p:spPr>
          <a:xfrm>
            <a:off x="3657600" y="1842448"/>
            <a:ext cx="3780430" cy="2702257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FE444-A5F0-B94A-97DB-9EE1011A2C17}"/>
              </a:ext>
            </a:extLst>
          </p:cNvPr>
          <p:cNvSpPr/>
          <p:nvPr/>
        </p:nvSpPr>
        <p:spPr>
          <a:xfrm>
            <a:off x="4033756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707134-DC9F-8F4B-A274-8480630A7A69}"/>
              </a:ext>
            </a:extLst>
          </p:cNvPr>
          <p:cNvSpPr/>
          <p:nvPr/>
        </p:nvSpPr>
        <p:spPr>
          <a:xfrm>
            <a:off x="3665560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95A8-FEB1-484A-BDAA-8C6689C04A5F}"/>
              </a:ext>
            </a:extLst>
          </p:cNvPr>
          <p:cNvSpPr/>
          <p:nvPr/>
        </p:nvSpPr>
        <p:spPr>
          <a:xfrm>
            <a:off x="6889550" y="5884960"/>
            <a:ext cx="164362" cy="5294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78CC5D6-8770-E74B-8BCE-B94AA0A93713}"/>
              </a:ext>
            </a:extLst>
          </p:cNvPr>
          <p:cNvSpPr/>
          <p:nvPr/>
        </p:nvSpPr>
        <p:spPr>
          <a:xfrm>
            <a:off x="6521354" y="5322627"/>
            <a:ext cx="916675" cy="655241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3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54B4-F78E-B645-9E5C-801835D4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 individual plant be sun and shade adapted?</a:t>
            </a:r>
          </a:p>
        </p:txBody>
      </p:sp>
    </p:spTree>
    <p:extLst>
      <p:ext uri="{BB962C8B-B14F-4D97-AF65-F5344CB8AC3E}">
        <p14:creationId xmlns:p14="http://schemas.microsoft.com/office/powerpoint/2010/main" val="130488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5CBA-4824-7C46-82B4-D0FA9B4D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how would photosynthesis, nitrogen, and LMA differ within a plant canopy?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D26C-8FC7-3A4D-A96D-FF11D5DE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3325"/>
            <a:ext cx="10515600" cy="328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7030A0"/>
                </a:solidFill>
              </a:rPr>
              <a:t>Develop a hypothesis to answer how each trait would change within an individual’s canopy</a:t>
            </a:r>
          </a:p>
        </p:txBody>
      </p:sp>
    </p:spTree>
    <p:extLst>
      <p:ext uri="{BB962C8B-B14F-4D97-AF65-F5344CB8AC3E}">
        <p14:creationId xmlns:p14="http://schemas.microsoft.com/office/powerpoint/2010/main" val="378888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7E0-1FA0-B94F-AA19-A968957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use light to make energy for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B4F3-9A5D-F849-968D-57774569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1960170"/>
            <a:ext cx="5927678" cy="4761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0D6E-E21A-CA40-869D-27C4031888C3}"/>
              </a:ext>
            </a:extLst>
          </p:cNvPr>
          <p:cNvSpPr txBox="1"/>
          <p:nvPr/>
        </p:nvSpPr>
        <p:spPr>
          <a:xfrm>
            <a:off x="10773022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1996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D479B-1F97-7D48-9F57-B385610AE420}"/>
              </a:ext>
            </a:extLst>
          </p:cNvPr>
          <p:cNvSpPr/>
          <p:nvPr/>
        </p:nvSpPr>
        <p:spPr>
          <a:xfrm>
            <a:off x="5240740" y="2224585"/>
            <a:ext cx="3944203" cy="2770495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Chloroplasts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13FA-518E-AF4D-B425-24D9CCAC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09" y="0"/>
            <a:ext cx="507229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C0582-16FC-D344-9A3C-DCBA3050D344}"/>
              </a:ext>
            </a:extLst>
          </p:cNvPr>
          <p:cNvSpPr/>
          <p:nvPr/>
        </p:nvSpPr>
        <p:spPr>
          <a:xfrm>
            <a:off x="6096000" y="-191069"/>
            <a:ext cx="29388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BDCE5-05BA-A843-B7E3-A7CAA599420D}"/>
              </a:ext>
            </a:extLst>
          </p:cNvPr>
          <p:cNvSpPr/>
          <p:nvPr/>
        </p:nvSpPr>
        <p:spPr>
          <a:xfrm>
            <a:off x="5895833" y="0"/>
            <a:ext cx="199484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E7FA2-B572-F449-872E-AA16594DA15C}"/>
              </a:ext>
            </a:extLst>
          </p:cNvPr>
          <p:cNvSpPr/>
          <p:nvPr/>
        </p:nvSpPr>
        <p:spPr>
          <a:xfrm>
            <a:off x="9420494" y="-345376"/>
            <a:ext cx="2938818" cy="710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Light reaction proteins and pigments are embedded in the thylakoid membrane</a:t>
            </a:r>
          </a:p>
        </p:txBody>
      </p:sp>
    </p:spTree>
    <p:extLst>
      <p:ext uri="{BB962C8B-B14F-4D97-AF65-F5344CB8AC3E}">
        <p14:creationId xmlns:p14="http://schemas.microsoft.com/office/powerpoint/2010/main" val="34165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1F6-2C47-2E49-B04B-1B710700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378075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43C5C-AD25-084A-928B-F33B7AB7FBE9}"/>
              </a:ext>
            </a:extLst>
          </p:cNvPr>
          <p:cNvSpPr/>
          <p:nvPr/>
        </p:nvSpPr>
        <p:spPr>
          <a:xfrm>
            <a:off x="5732059" y="749810"/>
            <a:ext cx="783609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72932-B096-5549-BB3C-697C0724025E}"/>
              </a:ext>
            </a:extLst>
          </p:cNvPr>
          <p:cNvSpPr txBox="1"/>
          <p:nvPr/>
        </p:nvSpPr>
        <p:spPr>
          <a:xfrm>
            <a:off x="450376" y="3108325"/>
            <a:ext cx="5281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Chlorophyll pigments absorb light and create usable energy in the form of NADPH and ATP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7194F-9862-2148-B835-433C89DF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55" y="1575499"/>
            <a:ext cx="5613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79656-2942-BF48-A14D-0E7E6B21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6" y="738211"/>
            <a:ext cx="5029200" cy="5245100"/>
          </a:xfrm>
          <a:prstGeom prst="rect">
            <a:avLst/>
          </a:prstGeom>
        </p:spPr>
      </p:pic>
      <p:pic>
        <p:nvPicPr>
          <p:cNvPr id="3" name="Picture 2" descr="ste40525_10_07.jpg">
            <a:extLst>
              <a:ext uri="{FF2B5EF4-FFF2-40B4-BE49-F238E27FC236}">
                <a16:creationId xmlns:a16="http://schemas.microsoft.com/office/drawing/2014/main" id="{C1F50200-E0ED-7945-9FA6-15E01430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"/>
          <a:stretch/>
        </p:blipFill>
        <p:spPr bwMode="auto">
          <a:xfrm>
            <a:off x="6619163" y="738211"/>
            <a:ext cx="5144069" cy="523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1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2578"/>
          <a:stretch/>
        </p:blipFill>
        <p:spPr bwMode="auto">
          <a:xfrm>
            <a:off x="4276075" y="1825625"/>
            <a:ext cx="7474648" cy="4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01E08-3DE4-9D4B-81E9-0647DEB76389}"/>
              </a:ext>
            </a:extLst>
          </p:cNvPr>
          <p:cNvSpPr txBox="1"/>
          <p:nvPr/>
        </p:nvSpPr>
        <p:spPr>
          <a:xfrm>
            <a:off x="8932903" y="64886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Bidlack</a:t>
            </a:r>
            <a:r>
              <a:rPr lang="en-US" dirty="0"/>
              <a:t> and Jansky (intro botany)</a:t>
            </a:r>
          </a:p>
        </p:txBody>
      </p:sp>
    </p:spTree>
    <p:extLst>
      <p:ext uri="{BB962C8B-B14F-4D97-AF65-F5344CB8AC3E}">
        <p14:creationId xmlns:p14="http://schemas.microsoft.com/office/powerpoint/2010/main" val="33443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Light-dependent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H2O</a:t>
            </a:r>
          </a:p>
          <a:p>
            <a:pPr lvl="1"/>
            <a:r>
              <a:rPr lang="en-US" dirty="0"/>
              <a:t>NADP+</a:t>
            </a:r>
          </a:p>
          <a:p>
            <a:pPr lvl="1"/>
            <a:r>
              <a:rPr lang="en-US" dirty="0"/>
              <a:t>ADP</a:t>
            </a:r>
          </a:p>
          <a:p>
            <a:pPr lvl="1"/>
            <a:r>
              <a:rPr lang="en-US" dirty="0"/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NADPH</a:t>
            </a:r>
          </a:p>
          <a:p>
            <a:pPr lvl="1"/>
            <a:r>
              <a:rPr lang="en-US" dirty="0"/>
              <a:t>O2</a:t>
            </a:r>
          </a:p>
          <a:p>
            <a:pPr lvl="1"/>
            <a:r>
              <a:rPr lang="en-US" dirty="0"/>
              <a:t>H+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DF93-47AE-8F43-9A06-678624A2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44" y="2579426"/>
            <a:ext cx="8564456" cy="3368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0B452-7309-2844-8F12-F38EA56062FC}"/>
              </a:ext>
            </a:extLst>
          </p:cNvPr>
          <p:cNvSpPr/>
          <p:nvPr/>
        </p:nvSpPr>
        <p:spPr>
          <a:xfrm>
            <a:off x="3507475" y="2333767"/>
            <a:ext cx="2306471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0D8F-038F-7C49-804C-EA5E6A11306F}"/>
              </a:ext>
            </a:extLst>
          </p:cNvPr>
          <p:cNvSpPr/>
          <p:nvPr/>
        </p:nvSpPr>
        <p:spPr>
          <a:xfrm>
            <a:off x="7795147" y="5511514"/>
            <a:ext cx="4173940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5172D-A002-804E-8A25-0F91D1CA6890}"/>
              </a:ext>
            </a:extLst>
          </p:cNvPr>
          <p:cNvSpPr txBox="1"/>
          <p:nvPr/>
        </p:nvSpPr>
        <p:spPr>
          <a:xfrm>
            <a:off x="9319034" y="6467649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Pons et al. (plant physiology)</a:t>
            </a:r>
          </a:p>
        </p:txBody>
      </p:sp>
    </p:spTree>
    <p:extLst>
      <p:ext uri="{BB962C8B-B14F-4D97-AF65-F5344CB8AC3E}">
        <p14:creationId xmlns:p14="http://schemas.microsoft.com/office/powerpoint/2010/main" val="233595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385</Words>
  <Application>Microsoft Macintosh PowerPoint</Application>
  <PresentationFormat>Widescreen</PresentationFormat>
  <Paragraphs>104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The ecophysiological consequences of light variability</vt:lpstr>
      <vt:lpstr>How does light availability to plants vary over space and time?</vt:lpstr>
      <vt:lpstr>Light effects on short-term plant functioning</vt:lpstr>
      <vt:lpstr>Plants use light to make energy for photosynthesis</vt:lpstr>
      <vt:lpstr>Chloroplasts</vt:lpstr>
      <vt:lpstr>Chlorophyll</vt:lpstr>
      <vt:lpstr>PowerPoint Presentation</vt:lpstr>
      <vt:lpstr>Light-dependent reactions</vt:lpstr>
      <vt:lpstr>Light-dependent reactions</vt:lpstr>
      <vt:lpstr>Light-dependent reactions</vt:lpstr>
      <vt:lpstr>The light response of photosynthesis</vt:lpstr>
      <vt:lpstr>PowerPoint Presentation</vt:lpstr>
      <vt:lpstr>PowerPoint Presentation</vt:lpstr>
      <vt:lpstr>Light effects on long-term plant functioning - acclimation</vt:lpstr>
      <vt:lpstr>PowerPoint Presentation</vt:lpstr>
      <vt:lpstr>PowerPoint Presentation</vt:lpstr>
      <vt:lpstr>Sun leaves are thicker</vt:lpstr>
      <vt:lpstr>Sun leaves are thicker – why?</vt:lpstr>
      <vt:lpstr>Sun leaves have more N invested in photosynthesis</vt:lpstr>
      <vt:lpstr>Sun leaves have more N invested in photosynthesis – why?</vt:lpstr>
      <vt:lpstr>PowerPoint Presentation</vt:lpstr>
      <vt:lpstr>Photoinhibition</vt:lpstr>
      <vt:lpstr>Photoinhibition</vt:lpstr>
      <vt:lpstr>Photoinhibition</vt:lpstr>
      <vt:lpstr>PowerPoint Presentation</vt:lpstr>
      <vt:lpstr>How does light availability to plants vary over space and time?</vt:lpstr>
      <vt:lpstr>Seasons</vt:lpstr>
      <vt:lpstr>PowerPoint Presentation</vt:lpstr>
      <vt:lpstr>PowerPoint Presentation</vt:lpstr>
      <vt:lpstr>Sunflecks</vt:lpstr>
      <vt:lpstr>Sunflecks</vt:lpstr>
      <vt:lpstr>Sunflecks</vt:lpstr>
      <vt:lpstr>Light competition</vt:lpstr>
      <vt:lpstr>Light is the most strongly fought-after aboveground resource</vt:lpstr>
      <vt:lpstr>So why aren’t plants taller?</vt:lpstr>
      <vt:lpstr>Can an individual plant be sun and shade adapted?</vt:lpstr>
      <vt:lpstr>Activity: how would photosynthesis, nitrogen, and LMA differ within a plant canopy?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44</cp:revision>
  <dcterms:created xsi:type="dcterms:W3CDTF">2019-02-04T14:50:40Z</dcterms:created>
  <dcterms:modified xsi:type="dcterms:W3CDTF">2021-02-05T20:45:36Z</dcterms:modified>
</cp:coreProperties>
</file>